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16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10A085A-EBA6-4ED0-A2EE-0C5DC02A79E8}" type="datetime1">
              <a:rPr lang="ko-KR" altLang="en-US"/>
              <a:pPr lvl="0">
                <a:defRPr/>
              </a:pPr>
              <a:t>2023-03-30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75BE152-6D6D-46BE-9F8C-4FCD87CB003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90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56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96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9143999" y="789140"/>
            <a:ext cx="2981195" cy="6012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62630" y="789140"/>
            <a:ext cx="8993688" cy="6012493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56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48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146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19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23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59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2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1DE99-00D8-4B14-9B4C-CA15277383DA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44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1DE99-00D8-4B14-9B4C-CA15277383DA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AC462-6656-4747-A667-B485D2C9A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02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lc.k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5" y="986199"/>
            <a:ext cx="8505911" cy="567831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56785" y="986199"/>
            <a:ext cx="3977012" cy="228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연결선: 꺾임 4"/>
          <p:cNvCxnSpPr>
            <a:stCxn id="3" idx="3"/>
            <a:endCxn id="7" idx="1"/>
          </p:cNvCxnSpPr>
          <p:nvPr/>
        </p:nvCxnSpPr>
        <p:spPr>
          <a:xfrm>
            <a:off x="4233797" y="1100611"/>
            <a:ext cx="4960307" cy="61716"/>
          </a:xfrm>
          <a:prstGeom prst="bentConnector3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94104" y="866092"/>
            <a:ext cx="288098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/>
              <a:t> 전문대학 기초학습지원센터 접속</a:t>
            </a:r>
            <a:endParaRPr lang="en-US" altLang="ko-KR" sz="1300" dirty="0"/>
          </a:p>
          <a:p>
            <a:r>
              <a:rPr lang="ko-KR" altLang="en-US" sz="1300" dirty="0"/>
              <a:t> 접속</a:t>
            </a:r>
            <a:r>
              <a:rPr lang="en-US" altLang="ko-KR" sz="1300" dirty="0"/>
              <a:t>URL : </a:t>
            </a:r>
            <a:r>
              <a:rPr lang="en-US" altLang="ko-KR" sz="1300" dirty="0">
                <a:hlinkClick r:id="rId3"/>
              </a:rPr>
              <a:t>www.cblc.kr</a:t>
            </a:r>
            <a:r>
              <a:rPr lang="en-US" altLang="ko-KR" sz="1300" dirty="0"/>
              <a:t> </a:t>
            </a:r>
            <a:endParaRPr lang="ko-KR" altLang="en-US" sz="1300" dirty="0"/>
          </a:p>
        </p:txBody>
      </p:sp>
      <p:sp>
        <p:nvSpPr>
          <p:cNvPr id="10" name="직사각형 9"/>
          <p:cNvSpPr/>
          <p:nvPr/>
        </p:nvSpPr>
        <p:spPr>
          <a:xfrm>
            <a:off x="7265096" y="1314518"/>
            <a:ext cx="388307" cy="230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연결선: 꺾임 10"/>
          <p:cNvCxnSpPr>
            <a:stCxn id="10" idx="3"/>
            <a:endCxn id="14" idx="1"/>
          </p:cNvCxnSpPr>
          <p:nvPr/>
        </p:nvCxnSpPr>
        <p:spPr>
          <a:xfrm>
            <a:off x="7653403" y="1429935"/>
            <a:ext cx="1590805" cy="55390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244208" y="1837643"/>
            <a:ext cx="2880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 LOG-IN </a:t>
            </a:r>
            <a:r>
              <a:rPr lang="ko-KR" altLang="en-US" sz="1300" dirty="0"/>
              <a:t>클릭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8104" y="275017"/>
            <a:ext cx="4684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1. </a:t>
            </a:r>
            <a:r>
              <a:rPr lang="ko-KR" altLang="en-US" sz="2000" b="1" dirty="0" err="1"/>
              <a:t>전문대학</a:t>
            </a:r>
            <a:r>
              <a:rPr lang="ko-KR" altLang="en-US" sz="2000" b="1" dirty="0" err="1">
                <a:solidFill>
                  <a:srgbClr val="FF0000"/>
                </a:solidFill>
              </a:rPr>
              <a:t>기초학습</a:t>
            </a:r>
            <a:r>
              <a:rPr lang="ko-KR" altLang="en-US" sz="2000" b="1" dirty="0" err="1"/>
              <a:t>지원센터</a:t>
            </a:r>
            <a:r>
              <a:rPr lang="ko-KR" altLang="en-US" sz="2000" b="1" dirty="0"/>
              <a:t> 접속하기</a:t>
            </a:r>
          </a:p>
        </p:txBody>
      </p:sp>
    </p:spTree>
    <p:extLst>
      <p:ext uri="{BB962C8B-B14F-4D97-AF65-F5344CB8AC3E}">
        <p14:creationId xmlns:p14="http://schemas.microsoft.com/office/powerpoint/2010/main" val="1386606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4" y="1192461"/>
            <a:ext cx="3205193" cy="149611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352" y="1108571"/>
            <a:ext cx="3353726" cy="141651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708" y="2425269"/>
            <a:ext cx="2996948" cy="1266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612" y="862224"/>
            <a:ext cx="32096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b="1" dirty="0"/>
              <a:t>풀지 않은 문항이 있는데 </a:t>
            </a:r>
            <a:r>
              <a:rPr lang="en-US" altLang="ko-KR" sz="1300" b="1" dirty="0"/>
              <a:t>[</a:t>
            </a:r>
            <a:r>
              <a:rPr lang="ko-KR" altLang="en-US" sz="1300" b="1" dirty="0"/>
              <a:t>제출</a:t>
            </a:r>
            <a:r>
              <a:rPr lang="en-US" altLang="ko-KR" sz="1300" b="1" dirty="0"/>
              <a:t>]</a:t>
            </a:r>
            <a:r>
              <a:rPr lang="ko-KR" altLang="en-US" sz="1300" b="1" dirty="0"/>
              <a:t> 클릭</a:t>
            </a:r>
            <a:endParaRPr lang="en-US" altLang="ko-KR" sz="13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9351" y="843010"/>
            <a:ext cx="33537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b="1" dirty="0"/>
              <a:t>모든 문항을 풀고 </a:t>
            </a:r>
            <a:r>
              <a:rPr lang="en-US" altLang="ko-KR" sz="1300" b="1" dirty="0"/>
              <a:t>[</a:t>
            </a:r>
            <a:r>
              <a:rPr lang="ko-KR" altLang="en-US" sz="1300" b="1" dirty="0"/>
              <a:t>제출</a:t>
            </a:r>
            <a:r>
              <a:rPr lang="en-US" altLang="ko-KR" sz="1300" b="1" dirty="0"/>
              <a:t>] </a:t>
            </a:r>
            <a:r>
              <a:rPr lang="ko-KR" altLang="en-US" sz="1300" b="1" dirty="0"/>
              <a:t>클릭 시</a:t>
            </a:r>
            <a:endParaRPr lang="en-US" altLang="ko-KR" sz="1300" b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rcRect b="50187"/>
          <a:stretch/>
        </p:blipFill>
        <p:spPr>
          <a:xfrm>
            <a:off x="198263" y="3933010"/>
            <a:ext cx="8328437" cy="157769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88" y="5510708"/>
            <a:ext cx="8322011" cy="1156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104" y="275017"/>
            <a:ext cx="376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j-lt"/>
              </a:rPr>
              <a:t>4. </a:t>
            </a:r>
            <a:r>
              <a:rPr lang="ko-KR" altLang="en-US" sz="2000" b="1" dirty="0">
                <a:latin typeface="+mj-lt"/>
              </a:rPr>
              <a:t>진단하기 </a:t>
            </a:r>
            <a:r>
              <a:rPr lang="en-US" altLang="ko-KR" sz="2000" b="1" dirty="0">
                <a:latin typeface="+mj-lt"/>
              </a:rPr>
              <a:t>[</a:t>
            </a:r>
            <a:r>
              <a:rPr lang="ko-KR" altLang="en-US" sz="2000" b="1" dirty="0">
                <a:latin typeface="+mj-lt"/>
              </a:rPr>
              <a:t>제출</a:t>
            </a:r>
            <a:r>
              <a:rPr lang="en-US" altLang="ko-KR" sz="2000" b="1" dirty="0">
                <a:latin typeface="+mj-lt"/>
              </a:rPr>
              <a:t>] </a:t>
            </a:r>
            <a:r>
              <a:rPr lang="ko-KR" altLang="en-US" sz="2000" b="1" dirty="0">
                <a:latin typeface="+mj-lt"/>
              </a:rPr>
              <a:t>시 주의사항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748455" y="2258812"/>
            <a:ext cx="411061" cy="335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436708" y="2425269"/>
            <a:ext cx="2996948" cy="1266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161946" y="862224"/>
            <a:ext cx="28809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/>
              <a:t>풀지 않은 문항이 있는데 </a:t>
            </a:r>
            <a:r>
              <a:rPr lang="en-US" altLang="ko-KR" sz="1300" dirty="0"/>
              <a:t>[</a:t>
            </a:r>
            <a:r>
              <a:rPr lang="ko-KR" altLang="en-US" sz="1300" dirty="0"/>
              <a:t>제출</a:t>
            </a:r>
            <a:r>
              <a:rPr lang="en-US" altLang="ko-KR" sz="1300" dirty="0"/>
              <a:t>]</a:t>
            </a:r>
            <a:r>
              <a:rPr lang="ko-KR" altLang="en-US" sz="1300" dirty="0"/>
              <a:t>을 클릭한 경우 </a:t>
            </a:r>
            <a:r>
              <a:rPr lang="en-US" altLang="ko-KR" sz="1300" dirty="0"/>
              <a:t>[</a:t>
            </a:r>
            <a:r>
              <a:rPr lang="ko-KR" altLang="en-US" sz="1300" dirty="0"/>
              <a:t>취소</a:t>
            </a:r>
            <a:r>
              <a:rPr lang="en-US" altLang="ko-KR" sz="1300" dirty="0"/>
              <a:t>]</a:t>
            </a:r>
            <a:r>
              <a:rPr lang="ko-KR" altLang="en-US" sz="1300" dirty="0"/>
              <a:t>를 클릭하여 </a:t>
            </a:r>
            <a:endParaRPr lang="en-US" altLang="ko-KR" sz="1300" dirty="0"/>
          </a:p>
          <a:p>
            <a:r>
              <a:rPr lang="ko-KR" altLang="en-US" sz="1300" dirty="0"/>
              <a:t>풀지않은 문항 풀기</a:t>
            </a:r>
            <a:endParaRPr lang="en-US" altLang="ko-KR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9161946" y="1734426"/>
            <a:ext cx="288098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/>
              <a:t>모든 문항을 풀고 </a:t>
            </a:r>
            <a:r>
              <a:rPr lang="en-US" altLang="ko-KR" sz="1300" dirty="0"/>
              <a:t>[</a:t>
            </a:r>
            <a:r>
              <a:rPr lang="ko-KR" altLang="en-US" sz="1300" dirty="0"/>
              <a:t>제출</a:t>
            </a:r>
            <a:r>
              <a:rPr lang="en-US" altLang="ko-KR" sz="1300" dirty="0"/>
              <a:t>] </a:t>
            </a:r>
            <a:r>
              <a:rPr lang="ko-KR" altLang="en-US" sz="1300" dirty="0"/>
              <a:t>클릭하면</a:t>
            </a:r>
            <a:endParaRPr lang="en-US" altLang="ko-KR" sz="1300" dirty="0"/>
          </a:p>
          <a:p>
            <a:r>
              <a:rPr lang="ko-KR" altLang="en-US" sz="1300" dirty="0"/>
              <a:t>다시는 응시 할 수 없음을 확인하고</a:t>
            </a:r>
            <a:endParaRPr lang="en-US" altLang="ko-KR" sz="1300" dirty="0"/>
          </a:p>
          <a:p>
            <a:r>
              <a:rPr lang="en-US" altLang="ko-KR" sz="1300" dirty="0"/>
              <a:t>[</a:t>
            </a:r>
            <a:r>
              <a:rPr lang="ko-KR" altLang="en-US" sz="1300" dirty="0"/>
              <a:t>제출</a:t>
            </a:r>
            <a:r>
              <a:rPr lang="en-US" altLang="ko-KR" sz="1300" dirty="0"/>
              <a:t>] </a:t>
            </a:r>
            <a:r>
              <a:rPr lang="ko-KR" altLang="en-US" sz="1300" dirty="0"/>
              <a:t>클릭</a:t>
            </a:r>
            <a:endParaRPr lang="en-US" altLang="ko-KR" sz="1300" dirty="0"/>
          </a:p>
          <a:p>
            <a:r>
              <a:rPr lang="ko-KR" altLang="en-US" sz="1300" dirty="0"/>
              <a:t>※ 다시 풀고 싶은 문항이 있는 경우</a:t>
            </a:r>
            <a:endParaRPr lang="en-US" altLang="ko-KR" sz="1300" dirty="0"/>
          </a:p>
          <a:p>
            <a:r>
              <a:rPr lang="en-US" altLang="ko-KR" sz="1300" dirty="0"/>
              <a:t>   [</a:t>
            </a:r>
            <a:r>
              <a:rPr lang="ko-KR" altLang="en-US" sz="1300" dirty="0"/>
              <a:t>취소</a:t>
            </a:r>
            <a:r>
              <a:rPr lang="en-US" altLang="ko-KR" sz="1300" dirty="0"/>
              <a:t>] </a:t>
            </a:r>
            <a:r>
              <a:rPr lang="ko-KR" altLang="en-US" sz="1300" dirty="0"/>
              <a:t>클릭하여 문항지로 이동</a:t>
            </a:r>
            <a:endParaRPr lang="en-US" altLang="ko-KR" sz="1300" dirty="0"/>
          </a:p>
        </p:txBody>
      </p:sp>
      <p:sp>
        <p:nvSpPr>
          <p:cNvPr id="17" name="TextBox 16"/>
          <p:cNvSpPr txBox="1"/>
          <p:nvPr/>
        </p:nvSpPr>
        <p:spPr>
          <a:xfrm>
            <a:off x="9161946" y="3145091"/>
            <a:ext cx="288098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>
                <a:sym typeface="Wingdings" panose="05000000000000000000" pitchFamily="2" charset="2"/>
              </a:rPr>
              <a:t>정상적으로 </a:t>
            </a:r>
            <a:r>
              <a:rPr lang="en-US" altLang="ko-KR" sz="1300" dirty="0">
                <a:sym typeface="Wingdings" panose="05000000000000000000" pitchFamily="2" charset="2"/>
              </a:rPr>
              <a:t>[</a:t>
            </a:r>
            <a:r>
              <a:rPr lang="ko-KR" altLang="en-US" sz="1300" dirty="0">
                <a:sym typeface="Wingdings" panose="05000000000000000000" pitchFamily="2" charset="2"/>
              </a:rPr>
              <a:t>제출</a:t>
            </a:r>
            <a:r>
              <a:rPr lang="en-US" altLang="ko-KR" sz="1300" dirty="0">
                <a:sym typeface="Wingdings" panose="05000000000000000000" pitchFamily="2" charset="2"/>
              </a:rPr>
              <a:t>] </a:t>
            </a:r>
            <a:r>
              <a:rPr lang="ko-KR" altLang="en-US" sz="1300" dirty="0">
                <a:sym typeface="Wingdings" panose="05000000000000000000" pitchFamily="2" charset="2"/>
              </a:rPr>
              <a:t>처리한 경우 뜨는 종료 메시지 확인</a:t>
            </a:r>
            <a:endParaRPr lang="en-US" altLang="ko-KR" sz="1300" dirty="0">
              <a:sym typeface="Wingdings" panose="05000000000000000000" pitchFamily="2" charset="2"/>
            </a:endParaRPr>
          </a:p>
          <a:p>
            <a:r>
              <a:rPr lang="ko-KR" altLang="ko-KR" sz="1300" dirty="0">
                <a:solidFill>
                  <a:srgbClr val="FF0000"/>
                </a:solidFill>
                <a:sym typeface="Wingdings" panose="05000000000000000000" pitchFamily="2" charset="2"/>
              </a:rPr>
              <a:t>※</a:t>
            </a:r>
            <a:r>
              <a:rPr lang="en-US" altLang="ko-KR" sz="1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300" dirty="0">
                <a:solidFill>
                  <a:srgbClr val="FF0000"/>
                </a:solidFill>
                <a:sym typeface="Wingdings" panose="05000000000000000000" pitchFamily="2" charset="2"/>
              </a:rPr>
              <a:t>종료 메시지가 뜨지 않은 경우 </a:t>
            </a:r>
            <a:endParaRPr lang="en-US" altLang="ko-KR" sz="13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ko-KR" sz="1300" dirty="0">
                <a:solidFill>
                  <a:srgbClr val="FF0000"/>
                </a:solidFill>
                <a:sym typeface="Wingdings" panose="05000000000000000000" pitchFamily="2" charset="2"/>
              </a:rPr>
              <a:t>    </a:t>
            </a:r>
            <a:r>
              <a:rPr lang="ko-KR" altLang="en-US" sz="1300" dirty="0">
                <a:solidFill>
                  <a:srgbClr val="FF0000"/>
                </a:solidFill>
                <a:sym typeface="Wingdings" panose="05000000000000000000" pitchFamily="2" charset="2"/>
              </a:rPr>
              <a:t>비정상 종료로 진단 담당자에게</a:t>
            </a:r>
            <a:endParaRPr lang="en-US" altLang="ko-KR" sz="13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ko-KR" sz="1300" dirty="0">
                <a:solidFill>
                  <a:srgbClr val="FF0000"/>
                </a:solidFill>
                <a:sym typeface="Wingdings" panose="05000000000000000000" pitchFamily="2" charset="2"/>
              </a:rPr>
              <a:t>    </a:t>
            </a:r>
            <a:r>
              <a:rPr lang="ko-KR" altLang="en-US" sz="1300" dirty="0">
                <a:solidFill>
                  <a:srgbClr val="FF0000"/>
                </a:solidFill>
                <a:sym typeface="Wingdings" panose="05000000000000000000" pitchFamily="2" charset="2"/>
              </a:rPr>
              <a:t>문의할 것</a:t>
            </a:r>
            <a:endParaRPr lang="en-US" altLang="ko-KR" sz="13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61946" y="4338234"/>
            <a:ext cx="28809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>
                <a:solidFill>
                  <a:srgbClr val="FF0000"/>
                </a:solidFill>
                <a:sym typeface="Wingdings" panose="05000000000000000000" pitchFamily="2" charset="2"/>
              </a:rPr>
              <a:t>※ [X] </a:t>
            </a:r>
            <a:r>
              <a:rPr lang="ko-KR" altLang="en-US" sz="1300" b="1" dirty="0">
                <a:solidFill>
                  <a:srgbClr val="FF0000"/>
                </a:solidFill>
                <a:sym typeface="Wingdings" panose="05000000000000000000" pitchFamily="2" charset="2"/>
              </a:rPr>
              <a:t>클릭하는 경우 비정상 종료가 </a:t>
            </a:r>
            <a:endParaRPr lang="en-US" altLang="ko-KR" sz="13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ko-KR" sz="1300" b="1" dirty="0">
                <a:solidFill>
                  <a:srgbClr val="FF0000"/>
                </a:solidFill>
                <a:sym typeface="Wingdings" panose="05000000000000000000" pitchFamily="2" charset="2"/>
              </a:rPr>
              <a:t>   </a:t>
            </a:r>
            <a:r>
              <a:rPr lang="ko-KR" altLang="en-US" sz="1300" b="1" dirty="0">
                <a:solidFill>
                  <a:srgbClr val="FF0000"/>
                </a:solidFill>
                <a:sym typeface="Wingdings" panose="05000000000000000000" pitchFamily="2" charset="2"/>
              </a:rPr>
              <a:t>되므로 절대 클릭하지 </a:t>
            </a:r>
            <a:r>
              <a:rPr lang="ko-KR" altLang="en-US" sz="13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말것</a:t>
            </a:r>
            <a:endParaRPr lang="en-US" altLang="ko-KR" sz="1300" b="1" dirty="0">
              <a:solidFill>
                <a:srgbClr val="FF0000"/>
              </a:solidFill>
            </a:endParaRPr>
          </a:p>
        </p:txBody>
      </p:sp>
      <p:cxnSp>
        <p:nvCxnSpPr>
          <p:cNvPr id="19" name="연결선: 꺾임 18"/>
          <p:cNvCxnSpPr>
            <a:stCxn id="14" idx="3"/>
            <a:endCxn id="17" idx="1"/>
          </p:cNvCxnSpPr>
          <p:nvPr/>
        </p:nvCxnSpPr>
        <p:spPr>
          <a:xfrm>
            <a:off x="5433656" y="3058332"/>
            <a:ext cx="3728290" cy="63306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꺾임 21"/>
          <p:cNvCxnSpPr>
            <a:stCxn id="2" idx="0"/>
            <a:endCxn id="15" idx="1"/>
          </p:cNvCxnSpPr>
          <p:nvPr/>
        </p:nvCxnSpPr>
        <p:spPr>
          <a:xfrm rot="16200000" flipH="1">
            <a:off x="5448317" y="-2505155"/>
            <a:ext cx="16012" cy="7411245"/>
          </a:xfrm>
          <a:prstGeom prst="bentConnector4">
            <a:avLst>
              <a:gd name="adj1" fmla="val -2108775"/>
              <a:gd name="adj2" fmla="val 85601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연결선: 꺾임 26"/>
          <p:cNvCxnSpPr>
            <a:stCxn id="3" idx="3"/>
            <a:endCxn id="16" idx="1"/>
          </p:cNvCxnSpPr>
          <p:nvPr/>
        </p:nvCxnSpPr>
        <p:spPr>
          <a:xfrm>
            <a:off x="7713078" y="1816829"/>
            <a:ext cx="1448868" cy="46390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8359988" y="3940575"/>
            <a:ext cx="155047" cy="1666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8217483" y="5468068"/>
            <a:ext cx="315641" cy="226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연결선: 꺾임 32"/>
          <p:cNvCxnSpPr>
            <a:stCxn id="30" idx="3"/>
            <a:endCxn id="18" idx="1"/>
          </p:cNvCxnSpPr>
          <p:nvPr/>
        </p:nvCxnSpPr>
        <p:spPr>
          <a:xfrm>
            <a:off x="8515035" y="4023902"/>
            <a:ext cx="646911" cy="56055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연결선: 꺾임 35"/>
          <p:cNvCxnSpPr>
            <a:stCxn id="32" idx="3"/>
            <a:endCxn id="18" idx="1"/>
          </p:cNvCxnSpPr>
          <p:nvPr/>
        </p:nvCxnSpPr>
        <p:spPr>
          <a:xfrm flipV="1">
            <a:off x="8533124" y="4584456"/>
            <a:ext cx="628822" cy="99686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5579463" y="2103424"/>
            <a:ext cx="449862" cy="335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47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8104" y="275017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j-lt"/>
              </a:rPr>
              <a:t>5. </a:t>
            </a:r>
            <a:r>
              <a:rPr lang="ko-KR" altLang="en-US" sz="2000" b="1" dirty="0">
                <a:latin typeface="+mj-lt"/>
              </a:rPr>
              <a:t>진단 결과 확인</a:t>
            </a:r>
          </a:p>
        </p:txBody>
      </p:sp>
      <p:pic>
        <p:nvPicPr>
          <p:cNvPr id="1026" name="Picture 2" descr="진단결과안내이미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8" y="862224"/>
            <a:ext cx="8700622" cy="47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/>
          <a:stretch/>
        </p:blipFill>
        <p:spPr>
          <a:xfrm>
            <a:off x="5200650" y="3475036"/>
            <a:ext cx="3714750" cy="3042557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5200650" y="3475037"/>
            <a:ext cx="3714750" cy="3042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9161946" y="862224"/>
            <a:ext cx="288098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/>
              <a:t>진단 종료 후</a:t>
            </a:r>
            <a:endParaRPr lang="en-US" altLang="ko-KR" sz="1300" dirty="0"/>
          </a:p>
          <a:p>
            <a:endParaRPr lang="en-US" altLang="ko-KR" sz="1300" dirty="0"/>
          </a:p>
          <a:p>
            <a:r>
              <a:rPr lang="en-US" altLang="ko-KR" sz="1300" dirty="0"/>
              <a:t>MY PAGE &gt; </a:t>
            </a:r>
            <a:r>
              <a:rPr lang="ko-KR" altLang="en-US" sz="1300" dirty="0"/>
              <a:t>나의 진단 </a:t>
            </a:r>
            <a:endParaRPr lang="en-US" altLang="ko-KR" sz="1300" dirty="0"/>
          </a:p>
          <a:p>
            <a:r>
              <a:rPr lang="en-US" altLang="ko-KR" sz="1300" dirty="0"/>
              <a:t>&gt; </a:t>
            </a:r>
            <a:r>
              <a:rPr lang="en-US" altLang="ko-KR" sz="1300" b="1" dirty="0"/>
              <a:t>[</a:t>
            </a:r>
            <a:r>
              <a:rPr lang="ko-KR" altLang="en-US" sz="1300" b="1" dirty="0"/>
              <a:t>진단 결과</a:t>
            </a:r>
            <a:r>
              <a:rPr lang="en-US" altLang="ko-KR" sz="1300" b="1" dirty="0"/>
              <a:t>]</a:t>
            </a:r>
            <a:r>
              <a:rPr lang="ko-KR" altLang="en-US" sz="1300" b="1" dirty="0"/>
              <a:t> </a:t>
            </a:r>
            <a:r>
              <a:rPr lang="ko-KR" altLang="en-US" sz="1300" dirty="0"/>
              <a:t>클릭 </a:t>
            </a:r>
            <a:endParaRPr lang="en-US" altLang="ko-KR" sz="1300" dirty="0"/>
          </a:p>
          <a:p>
            <a:r>
              <a:rPr lang="en-US" altLang="ko-KR" sz="1300" dirty="0"/>
              <a:t>&gt; pdf </a:t>
            </a:r>
            <a:r>
              <a:rPr lang="ko-KR" altLang="en-US" sz="1300" dirty="0"/>
              <a:t>파일 별도 저장 및 출력 가능 </a:t>
            </a:r>
            <a:endParaRPr lang="en-US" altLang="ko-KR" sz="1300" dirty="0"/>
          </a:p>
        </p:txBody>
      </p:sp>
      <p:cxnSp>
        <p:nvCxnSpPr>
          <p:cNvPr id="29" name="연결선: 꺾임 18"/>
          <p:cNvCxnSpPr/>
          <p:nvPr/>
        </p:nvCxnSpPr>
        <p:spPr>
          <a:xfrm rot="5400000" flipH="1" flipV="1">
            <a:off x="7843564" y="2132843"/>
            <a:ext cx="2047321" cy="589444"/>
          </a:xfrm>
          <a:prstGeom prst="bentConnector2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7286624" y="2627312"/>
            <a:ext cx="847725" cy="3349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323975" y="1141413"/>
            <a:ext cx="657226" cy="267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00051" y="5097252"/>
            <a:ext cx="805058" cy="230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29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104" y="275017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j-lt"/>
              </a:rPr>
              <a:t>2. </a:t>
            </a:r>
            <a:r>
              <a:rPr lang="ko-KR" altLang="en-US" sz="2000" b="1" dirty="0">
                <a:latin typeface="+mj-lt"/>
              </a:rPr>
              <a:t>회원가입 하기 ①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3" y="1129393"/>
            <a:ext cx="7639979" cy="213149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4" y="3260883"/>
            <a:ext cx="7820406" cy="296030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665962" y="2780778"/>
            <a:ext cx="601633" cy="237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542789" y="4874690"/>
            <a:ext cx="601633" cy="237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605803" y="5235797"/>
            <a:ext cx="1174975" cy="288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1354011" y="2780778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1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1222488" y="4849361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2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1216864" y="5254349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5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235642" y="5832634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6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69052" y="866092"/>
            <a:ext cx="297946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300" dirty="0">
                <a:latin typeface="+mj-lt"/>
              </a:rPr>
              <a:t>① </a:t>
            </a:r>
            <a:r>
              <a:rPr lang="en-US" altLang="ko-KR" sz="1300" dirty="0">
                <a:latin typeface="+mj-lt"/>
              </a:rPr>
              <a:t>[</a:t>
            </a:r>
            <a:r>
              <a:rPr lang="ko-KR" altLang="en-US" sz="1300" dirty="0">
                <a:latin typeface="+mj-lt"/>
              </a:rPr>
              <a:t>회원가입</a:t>
            </a:r>
            <a:r>
              <a:rPr lang="en-US" altLang="ko-KR" sz="1300" dirty="0">
                <a:latin typeface="+mj-lt"/>
              </a:rPr>
              <a:t>] </a:t>
            </a:r>
            <a:r>
              <a:rPr lang="ko-KR" altLang="en-US" sz="1300" dirty="0">
                <a:latin typeface="+mj-lt"/>
              </a:rPr>
              <a:t>클릭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+mj-lt"/>
              </a:rPr>
              <a:t>② </a:t>
            </a:r>
            <a:r>
              <a:rPr lang="en-US" altLang="ko-KR" sz="1300" dirty="0">
                <a:latin typeface="+mj-lt"/>
              </a:rPr>
              <a:t>[</a:t>
            </a:r>
            <a:r>
              <a:rPr lang="ko-KR" altLang="en-US" sz="1300" dirty="0">
                <a:latin typeface="+mj-lt"/>
              </a:rPr>
              <a:t>학교검색</a:t>
            </a:r>
            <a:r>
              <a:rPr lang="en-US" altLang="ko-KR" sz="1300" dirty="0">
                <a:latin typeface="+mj-lt"/>
              </a:rPr>
              <a:t>] </a:t>
            </a:r>
            <a:r>
              <a:rPr lang="ko-KR" altLang="en-US" sz="1300" dirty="0">
                <a:latin typeface="+mj-lt"/>
              </a:rPr>
              <a:t>클릭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+mj-lt"/>
              </a:rPr>
              <a:t>③ </a:t>
            </a:r>
            <a:r>
              <a:rPr lang="ko-KR" altLang="en-US" sz="1300" b="1" dirty="0" err="1">
                <a:latin typeface="+mj-lt"/>
              </a:rPr>
              <a:t>학교찾기</a:t>
            </a:r>
            <a:r>
              <a:rPr lang="ko-KR" altLang="en-US" sz="1300" dirty="0">
                <a:latin typeface="+mj-lt"/>
              </a:rPr>
              <a:t> 창에서 </a:t>
            </a:r>
            <a:r>
              <a:rPr lang="ko-KR" alt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수성대학교</a:t>
            </a:r>
            <a:r>
              <a:rPr lang="ko-KR" altLang="en-US" sz="1300" dirty="0">
                <a:latin typeface="+mj-lt"/>
              </a:rPr>
              <a:t>           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j-lt"/>
              </a:rPr>
              <a:t>    </a:t>
            </a:r>
            <a:r>
              <a:rPr lang="ko-KR" altLang="en-US" sz="1300" dirty="0">
                <a:latin typeface="+mj-lt"/>
              </a:rPr>
              <a:t>검색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+mj-lt"/>
              </a:rPr>
              <a:t>④ </a:t>
            </a:r>
            <a:r>
              <a:rPr lang="ko-KR" altLang="en-US" sz="1300" dirty="0" err="1">
                <a:latin typeface="+mj-lt"/>
              </a:rPr>
              <a:t>학교찾기</a:t>
            </a:r>
            <a:r>
              <a:rPr lang="ko-KR" altLang="en-US" sz="1300" dirty="0">
                <a:latin typeface="+mj-lt"/>
              </a:rPr>
              <a:t> 창에서 검색된 학교 목록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j-lt"/>
              </a:rPr>
              <a:t>    </a:t>
            </a:r>
            <a:r>
              <a:rPr lang="ko-KR" altLang="en-US" sz="1300" dirty="0">
                <a:latin typeface="+mj-lt"/>
              </a:rPr>
              <a:t>에서 소속학교 </a:t>
            </a:r>
            <a:r>
              <a:rPr lang="en-US" altLang="ko-KR" sz="1300" dirty="0">
                <a:latin typeface="+mj-lt"/>
              </a:rPr>
              <a:t>[</a:t>
            </a:r>
            <a:r>
              <a:rPr lang="ko-KR" altLang="en-US" sz="1300" dirty="0">
                <a:latin typeface="+mj-lt"/>
              </a:rPr>
              <a:t>선택</a:t>
            </a:r>
            <a:r>
              <a:rPr lang="en-US" altLang="ko-KR" sz="1300" dirty="0">
                <a:latin typeface="+mj-lt"/>
              </a:rPr>
              <a:t>] </a:t>
            </a:r>
            <a:r>
              <a:rPr lang="ko-KR" altLang="en-US" sz="1300" dirty="0">
                <a:latin typeface="+mj-lt"/>
              </a:rPr>
              <a:t>클릭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+mj-lt"/>
              </a:rPr>
              <a:t>⑤ </a:t>
            </a:r>
            <a:r>
              <a:rPr lang="ko-KR" altLang="en-US" sz="2000" b="1" dirty="0">
                <a:latin typeface="+mj-lt"/>
              </a:rPr>
              <a:t>인증번호</a:t>
            </a:r>
            <a:r>
              <a:rPr lang="en-US" altLang="ko-KR" sz="2000" b="1" dirty="0">
                <a:latin typeface="+mj-lt"/>
              </a:rPr>
              <a:t>(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7433</a:t>
            </a:r>
            <a:r>
              <a:rPr lang="en-US" altLang="ko-KR" sz="2000" b="1" dirty="0">
                <a:latin typeface="+mj-lt"/>
              </a:rPr>
              <a:t>)</a:t>
            </a:r>
            <a:r>
              <a:rPr lang="ko-KR" altLang="en-US" sz="2000" b="1" dirty="0">
                <a:latin typeface="+mj-lt"/>
              </a:rPr>
              <a:t> </a:t>
            </a:r>
            <a:r>
              <a:rPr lang="ko-KR" altLang="en-US" sz="1300" dirty="0">
                <a:latin typeface="+mj-lt"/>
              </a:rPr>
              <a:t>입력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j-lt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ko-KR" altLang="en-US" sz="1300" dirty="0">
                <a:latin typeface="+mj-lt"/>
              </a:rPr>
              <a:t>⑥ </a:t>
            </a:r>
            <a:r>
              <a:rPr lang="en-US" altLang="ko-KR" sz="1300" dirty="0">
                <a:latin typeface="+mj-lt"/>
              </a:rPr>
              <a:t>[</a:t>
            </a:r>
            <a:r>
              <a:rPr lang="ko-KR" altLang="en-US" sz="1300" dirty="0">
                <a:latin typeface="+mj-lt"/>
              </a:rPr>
              <a:t>다음</a:t>
            </a:r>
            <a:r>
              <a:rPr lang="en-US" altLang="ko-KR" sz="1300" dirty="0">
                <a:latin typeface="+mj-lt"/>
              </a:rPr>
              <a:t>] </a:t>
            </a:r>
            <a:r>
              <a:rPr lang="ko-KR" altLang="en-US" sz="1300" dirty="0">
                <a:latin typeface="+mj-lt"/>
              </a:rPr>
              <a:t>클릭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ko-KR" sz="1300" dirty="0">
                <a:latin typeface="+mj-lt"/>
              </a:rPr>
              <a:t>⑦</a:t>
            </a:r>
            <a:r>
              <a:rPr lang="en-US" altLang="ko-KR" sz="1300" dirty="0">
                <a:latin typeface="+mj-lt"/>
              </a:rPr>
              <a:t> </a:t>
            </a:r>
            <a:r>
              <a:rPr lang="ko-KR" altLang="en-US" sz="1300" dirty="0">
                <a:latin typeface="+mj-lt"/>
              </a:rPr>
              <a:t>인증 성공 메시지창에서 </a:t>
            </a:r>
            <a:endParaRPr lang="en-US" altLang="ko-KR" sz="13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1300" dirty="0">
                <a:latin typeface="+mj-lt"/>
              </a:rPr>
              <a:t>    [</a:t>
            </a:r>
            <a:r>
              <a:rPr lang="ko-KR" altLang="en-US" sz="1300" dirty="0">
                <a:latin typeface="+mj-lt"/>
              </a:rPr>
              <a:t>확인</a:t>
            </a:r>
            <a:r>
              <a:rPr lang="en-US" altLang="ko-KR" sz="1300" dirty="0">
                <a:latin typeface="+mj-lt"/>
              </a:rPr>
              <a:t>] </a:t>
            </a:r>
            <a:r>
              <a:rPr lang="ko-KR" altLang="en-US" sz="1300" dirty="0">
                <a:latin typeface="+mj-lt"/>
              </a:rPr>
              <a:t>클릭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016" y="5091384"/>
            <a:ext cx="1936356" cy="1371912"/>
          </a:xfrm>
          <a:prstGeom prst="rect">
            <a:avLst/>
          </a:prstGeom>
        </p:spPr>
      </p:pic>
      <p:sp>
        <p:nvSpPr>
          <p:cNvPr id="21" name="타원 20"/>
          <p:cNvSpPr/>
          <p:nvPr/>
        </p:nvSpPr>
        <p:spPr>
          <a:xfrm>
            <a:off x="7106671" y="6056746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7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172580" y="1453263"/>
            <a:ext cx="2758610" cy="3287772"/>
            <a:chOff x="3928520" y="1616997"/>
            <a:chExt cx="2758610" cy="3287772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8520" y="1616997"/>
              <a:ext cx="2712412" cy="3287772"/>
            </a:xfrm>
            <a:prstGeom prst="rect">
              <a:avLst/>
            </a:prstGeom>
          </p:spPr>
        </p:pic>
        <p:sp>
          <p:nvSpPr>
            <p:cNvPr id="22" name="직사각형 21"/>
            <p:cNvSpPr/>
            <p:nvPr/>
          </p:nvSpPr>
          <p:spPr>
            <a:xfrm>
              <a:off x="4674883" y="2088779"/>
              <a:ext cx="1540701" cy="2129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6277090" y="2051360"/>
              <a:ext cx="263046" cy="2510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3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6050390" y="2769385"/>
              <a:ext cx="373694" cy="1920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6424084" y="2725544"/>
              <a:ext cx="263046" cy="2510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4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1597439" y="5239917"/>
            <a:ext cx="1330488" cy="28818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7433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5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04" y="275017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j-lt"/>
              </a:rPr>
              <a:t>2. </a:t>
            </a:r>
            <a:r>
              <a:rPr lang="ko-KR" altLang="en-US" sz="2000" b="1" dirty="0">
                <a:latin typeface="+mj-lt"/>
              </a:rPr>
              <a:t>회원가입 하기 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8" y="914885"/>
            <a:ext cx="3802821" cy="576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93908" y="2197916"/>
            <a:ext cx="1400962" cy="178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310080" y="4514677"/>
            <a:ext cx="1995182" cy="191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55105" y="6252596"/>
            <a:ext cx="2058545" cy="156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997279" y="6442746"/>
            <a:ext cx="276138" cy="125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177326" y="1478488"/>
            <a:ext cx="2880986" cy="12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/>
              <a:t>[</a:t>
            </a:r>
            <a:r>
              <a:rPr lang="ko-KR" altLang="en-US" sz="1300" dirty="0"/>
              <a:t>이용약관</a:t>
            </a:r>
            <a:r>
              <a:rPr lang="en-US" altLang="ko-KR" sz="1300" dirty="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300" dirty="0"/>
              <a:t>[</a:t>
            </a:r>
            <a:r>
              <a:rPr lang="ko-KR" altLang="en-US" sz="1300" dirty="0"/>
              <a:t>개인정보 수집 및 이용</a:t>
            </a:r>
            <a:r>
              <a:rPr lang="en-US" altLang="ko-KR" sz="1300" dirty="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300" dirty="0"/>
              <a:t>[</a:t>
            </a:r>
            <a:r>
              <a:rPr lang="ko-KR" altLang="en-US" sz="1300" dirty="0"/>
              <a:t>개인정보의 제 </a:t>
            </a:r>
            <a:r>
              <a:rPr lang="en-US" altLang="ko-KR" sz="1300" dirty="0"/>
              <a:t>3</a:t>
            </a:r>
            <a:r>
              <a:rPr lang="ko-KR" altLang="en-US" sz="1300" dirty="0"/>
              <a:t>자 제공</a:t>
            </a:r>
            <a:r>
              <a:rPr lang="en-US" altLang="ko-KR" sz="1300" dirty="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300" dirty="0"/>
              <a:t>3</a:t>
            </a:r>
            <a:r>
              <a:rPr lang="ko-KR" altLang="en-US" sz="1300" dirty="0"/>
              <a:t>가지 내용 확인 후 </a:t>
            </a:r>
            <a:r>
              <a:rPr lang="ko-KR" altLang="en-US" sz="1300" dirty="0" err="1"/>
              <a:t>동의란을</a:t>
            </a:r>
            <a:r>
              <a:rPr lang="ko-KR" altLang="en-US" sz="1300" dirty="0"/>
              <a:t> 체크</a:t>
            </a:r>
          </a:p>
        </p:txBody>
      </p:sp>
      <p:cxnSp>
        <p:nvCxnSpPr>
          <p:cNvPr id="10" name="연결선: 꺾임 9"/>
          <p:cNvCxnSpPr>
            <a:stCxn id="4" idx="3"/>
            <a:endCxn id="8" idx="1"/>
          </p:cNvCxnSpPr>
          <p:nvPr/>
        </p:nvCxnSpPr>
        <p:spPr>
          <a:xfrm flipV="1">
            <a:off x="2994870" y="2105487"/>
            <a:ext cx="6182456" cy="18189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연결선: 꺾임 10"/>
          <p:cNvCxnSpPr>
            <a:stCxn id="5" idx="3"/>
            <a:endCxn id="8" idx="1"/>
          </p:cNvCxnSpPr>
          <p:nvPr/>
        </p:nvCxnSpPr>
        <p:spPr>
          <a:xfrm flipV="1">
            <a:off x="3305262" y="2105487"/>
            <a:ext cx="5872064" cy="2504964"/>
          </a:xfrm>
          <a:prstGeom prst="bentConnector3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연결선: 꺾임 13"/>
          <p:cNvCxnSpPr>
            <a:endCxn id="8" idx="1"/>
          </p:cNvCxnSpPr>
          <p:nvPr/>
        </p:nvCxnSpPr>
        <p:spPr>
          <a:xfrm flipV="1">
            <a:off x="3313650" y="2105487"/>
            <a:ext cx="5863676" cy="4225411"/>
          </a:xfrm>
          <a:prstGeom prst="bentConnector3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85714" y="2771317"/>
            <a:ext cx="2880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[</a:t>
            </a:r>
            <a:r>
              <a:rPr lang="ko-KR" altLang="en-US" sz="1300" dirty="0"/>
              <a:t>다음</a:t>
            </a:r>
            <a:r>
              <a:rPr lang="en-US" altLang="ko-KR" sz="1300" dirty="0"/>
              <a:t>] </a:t>
            </a:r>
            <a:r>
              <a:rPr lang="ko-KR" altLang="en-US" sz="1300" dirty="0"/>
              <a:t>클릭</a:t>
            </a:r>
          </a:p>
        </p:txBody>
      </p:sp>
      <p:cxnSp>
        <p:nvCxnSpPr>
          <p:cNvPr id="18" name="연결선: 꺾임 17"/>
          <p:cNvCxnSpPr>
            <a:stCxn id="7" idx="3"/>
            <a:endCxn id="17" idx="1"/>
          </p:cNvCxnSpPr>
          <p:nvPr/>
        </p:nvCxnSpPr>
        <p:spPr>
          <a:xfrm flipV="1">
            <a:off x="2273417" y="2917511"/>
            <a:ext cx="6912297" cy="3588152"/>
          </a:xfrm>
          <a:prstGeom prst="bentConnector3">
            <a:avLst>
              <a:gd name="adj1" fmla="val 63107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72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54" y="965664"/>
            <a:ext cx="7279915" cy="46569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104" y="275017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j-lt"/>
              </a:rPr>
              <a:t>2. </a:t>
            </a:r>
            <a:r>
              <a:rPr lang="ko-KR" altLang="en-US" sz="2000" b="1" dirty="0">
                <a:latin typeface="+mj-lt"/>
              </a:rPr>
              <a:t>회원가입 하기 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53557" y="2174774"/>
            <a:ext cx="2880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※ </a:t>
            </a:r>
            <a:r>
              <a:rPr lang="ko-KR" altLang="en-US" sz="1300" dirty="0"/>
              <a:t>주의사항① </a:t>
            </a:r>
            <a:r>
              <a:rPr lang="ko-KR" altLang="en-US" sz="1600" b="1" dirty="0" err="1"/>
              <a:t>학번입력</a:t>
            </a:r>
            <a:endParaRPr lang="en-US" altLang="ko-KR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53557" y="4620541"/>
            <a:ext cx="28809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/>
              <a:t>정보 입력 후 </a:t>
            </a:r>
            <a:r>
              <a:rPr lang="en-US" altLang="ko-KR" sz="1300" b="1" dirty="0"/>
              <a:t>[</a:t>
            </a:r>
            <a:r>
              <a:rPr lang="ko-KR" altLang="en-US" sz="1300" b="1" dirty="0"/>
              <a:t>저장</a:t>
            </a:r>
            <a:r>
              <a:rPr lang="en-US" altLang="ko-KR" sz="1300" b="1" dirty="0"/>
              <a:t>] </a:t>
            </a:r>
            <a:r>
              <a:rPr lang="ko-KR" altLang="en-US" sz="1300" dirty="0"/>
              <a:t>클릭</a:t>
            </a:r>
            <a:endParaRPr lang="en-US" altLang="ko-KR" sz="1300" dirty="0"/>
          </a:p>
          <a:p>
            <a:r>
              <a:rPr lang="en-US" altLang="ko-KR" sz="1300" dirty="0"/>
              <a:t>( ‘*’ </a:t>
            </a:r>
            <a:r>
              <a:rPr lang="ko-KR" altLang="en-US" sz="1300" dirty="0"/>
              <a:t>표시 </a:t>
            </a:r>
            <a:r>
              <a:rPr lang="en-US" altLang="ko-KR" sz="1300" dirty="0"/>
              <a:t>:</a:t>
            </a:r>
            <a:r>
              <a:rPr lang="ko-KR" altLang="en-US" sz="1300" dirty="0"/>
              <a:t> 필수 입력 사항</a:t>
            </a:r>
            <a:r>
              <a:rPr lang="en-US" altLang="ko-KR" sz="1300" dirty="0"/>
              <a:t>)</a:t>
            </a:r>
            <a:endParaRPr lang="ko-KR" alt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9153557" y="2763401"/>
            <a:ext cx="2880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※ </a:t>
            </a:r>
            <a:r>
              <a:rPr lang="ko-KR" altLang="en-US" sz="1300" dirty="0"/>
              <a:t>주의사항② </a:t>
            </a:r>
            <a:r>
              <a:rPr lang="ko-KR" altLang="en-US" sz="1600" b="1" dirty="0"/>
              <a:t>실명 입력</a:t>
            </a:r>
            <a:endParaRPr lang="en-US" altLang="ko-KR" sz="1600" b="1" dirty="0"/>
          </a:p>
        </p:txBody>
      </p:sp>
      <p:sp>
        <p:nvSpPr>
          <p:cNvPr id="7" name="직사각형 6"/>
          <p:cNvSpPr/>
          <p:nvPr/>
        </p:nvSpPr>
        <p:spPr>
          <a:xfrm>
            <a:off x="361946" y="2607164"/>
            <a:ext cx="4101988" cy="331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61946" y="3969345"/>
            <a:ext cx="3295654" cy="3422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322040" y="5105390"/>
            <a:ext cx="503340" cy="276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연결선: 꺾임 9"/>
          <p:cNvCxnSpPr>
            <a:stCxn id="9" idx="3"/>
            <a:endCxn id="5" idx="1"/>
          </p:cNvCxnSpPr>
          <p:nvPr/>
        </p:nvCxnSpPr>
        <p:spPr>
          <a:xfrm flipV="1">
            <a:off x="3825380" y="4866763"/>
            <a:ext cx="5328177" cy="37704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연결선: 꺾임 12"/>
          <p:cNvCxnSpPr>
            <a:stCxn id="7" idx="3"/>
            <a:endCxn id="4" idx="1"/>
          </p:cNvCxnSpPr>
          <p:nvPr/>
        </p:nvCxnSpPr>
        <p:spPr>
          <a:xfrm flipV="1">
            <a:off x="4463934" y="2344051"/>
            <a:ext cx="4689623" cy="42878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연결선: 꺾임 17"/>
          <p:cNvCxnSpPr>
            <a:stCxn id="8" idx="3"/>
            <a:endCxn id="22" idx="1"/>
          </p:cNvCxnSpPr>
          <p:nvPr/>
        </p:nvCxnSpPr>
        <p:spPr>
          <a:xfrm flipV="1">
            <a:off x="3657600" y="3953581"/>
            <a:ext cx="5563069" cy="18689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20669" y="3691971"/>
            <a:ext cx="288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/>
              <a:t>※ </a:t>
            </a:r>
            <a:r>
              <a:rPr lang="ko-KR" altLang="en-US" sz="1300" dirty="0"/>
              <a:t>주의사항③ </a:t>
            </a:r>
            <a:r>
              <a:rPr lang="ko-KR" altLang="en-US" sz="1400" b="1" dirty="0"/>
              <a:t>학과 검색 클릭 후</a:t>
            </a:r>
            <a:r>
              <a:rPr lang="en-US" altLang="ko-KR" sz="1400" b="1" dirty="0"/>
              <a:t>, </a:t>
            </a:r>
            <a:r>
              <a:rPr lang="ko-KR" altLang="en-US" sz="1400" b="1" dirty="0" err="1"/>
              <a:t>본인학과</a:t>
            </a:r>
            <a:r>
              <a:rPr lang="ko-KR" altLang="en-US" sz="1400" b="1" dirty="0"/>
              <a:t> 검색하여 </a:t>
            </a:r>
            <a:r>
              <a:rPr lang="en-US" altLang="ko-KR" sz="1400" b="1" dirty="0"/>
              <a:t>[</a:t>
            </a:r>
            <a:r>
              <a:rPr lang="ko-KR" altLang="en-US" sz="1400" b="1" dirty="0"/>
              <a:t>선택</a:t>
            </a:r>
            <a:r>
              <a:rPr lang="en-US" altLang="ko-KR" sz="1400" b="1" dirty="0"/>
              <a:t>]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361946" y="3667033"/>
            <a:ext cx="2943467" cy="269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연결선: 꺾임 23"/>
          <p:cNvCxnSpPr>
            <a:stCxn id="23" idx="3"/>
            <a:endCxn id="6" idx="1"/>
          </p:cNvCxnSpPr>
          <p:nvPr/>
        </p:nvCxnSpPr>
        <p:spPr>
          <a:xfrm flipV="1">
            <a:off x="3305413" y="2932678"/>
            <a:ext cx="5848144" cy="86924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470" y="5302497"/>
            <a:ext cx="1965769" cy="134662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153557" y="5453042"/>
            <a:ext cx="2880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/>
              <a:t>회원가입 확인 창에서 </a:t>
            </a:r>
            <a:r>
              <a:rPr lang="en-US" altLang="ko-KR" sz="1300" dirty="0"/>
              <a:t>[</a:t>
            </a:r>
            <a:r>
              <a:rPr lang="ko-KR" altLang="en-US" sz="1300" dirty="0"/>
              <a:t>확인</a:t>
            </a:r>
            <a:r>
              <a:rPr lang="en-US" altLang="ko-KR" sz="1300" dirty="0"/>
              <a:t>] </a:t>
            </a:r>
            <a:r>
              <a:rPr lang="ko-KR" altLang="en-US" sz="1300" dirty="0"/>
              <a:t>클릭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7164198" y="6252192"/>
            <a:ext cx="696286" cy="240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연결선: 꺾임 33"/>
          <p:cNvCxnSpPr>
            <a:stCxn id="33" idx="0"/>
            <a:endCxn id="31" idx="1"/>
          </p:cNvCxnSpPr>
          <p:nvPr/>
        </p:nvCxnSpPr>
        <p:spPr>
          <a:xfrm rot="5400000" flipH="1" flipV="1">
            <a:off x="8006471" y="5105106"/>
            <a:ext cx="652956" cy="1641216"/>
          </a:xfrm>
          <a:prstGeom prst="bentConnector2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326565" y="988445"/>
            <a:ext cx="2534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학번</a:t>
            </a:r>
            <a:r>
              <a:rPr lang="en-US" altLang="ko-KR" b="1" dirty="0">
                <a:solidFill>
                  <a:srgbClr val="FF0000"/>
                </a:solidFill>
              </a:rPr>
              <a:t>, </a:t>
            </a:r>
            <a:r>
              <a:rPr lang="ko-KR" altLang="en-US" b="1" dirty="0">
                <a:solidFill>
                  <a:srgbClr val="FF0000"/>
                </a:solidFill>
              </a:rPr>
              <a:t>이름</a:t>
            </a:r>
            <a:r>
              <a:rPr lang="en-US" altLang="ko-KR" b="1" dirty="0">
                <a:solidFill>
                  <a:srgbClr val="FF0000"/>
                </a:solidFill>
              </a:rPr>
              <a:t>, </a:t>
            </a:r>
            <a:r>
              <a:rPr lang="ko-KR" altLang="en-US" b="1" dirty="0">
                <a:solidFill>
                  <a:srgbClr val="FF0000"/>
                </a:solidFill>
              </a:rPr>
              <a:t>학과는 </a:t>
            </a:r>
            <a:endParaRPr lang="en-US" altLang="ko-KR" b="1" dirty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변경 불가능 하오니 </a:t>
            </a:r>
            <a:endParaRPr lang="en-US" altLang="ko-KR" b="1" dirty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반드시 확인하기</a:t>
            </a:r>
            <a:r>
              <a:rPr lang="en-US" altLang="ko-KR" b="1" dirty="0">
                <a:solidFill>
                  <a:srgbClr val="FF0000"/>
                </a:solidFill>
              </a:rPr>
              <a:t>!!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1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04" y="275017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atin typeface="+mj-lt"/>
              </a:rPr>
              <a:t>2. </a:t>
            </a:r>
            <a:r>
              <a:rPr lang="ko-KR" altLang="en-US" sz="2000" b="1" dirty="0">
                <a:latin typeface="+mj-lt"/>
              </a:rPr>
              <a:t>회원가입 하기 ④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4" y="932208"/>
            <a:ext cx="5814951" cy="3964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61946" y="1016098"/>
            <a:ext cx="2880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/>
              <a:t>회원가입 완료 후 </a:t>
            </a:r>
            <a:r>
              <a:rPr lang="en-US" altLang="ko-KR" sz="1300" dirty="0"/>
              <a:t>[LOG-IN] </a:t>
            </a:r>
            <a:r>
              <a:rPr lang="ko-KR" altLang="en-US" sz="1300" dirty="0"/>
              <a:t>클릭</a:t>
            </a:r>
            <a:endParaRPr lang="en-US" altLang="ko-KR" sz="13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838" y="4917836"/>
            <a:ext cx="6200876" cy="171146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285064" y="932208"/>
            <a:ext cx="226503" cy="1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연결선: 꺾임 6"/>
          <p:cNvCxnSpPr>
            <a:endCxn id="4" idx="1"/>
          </p:cNvCxnSpPr>
          <p:nvPr/>
        </p:nvCxnSpPr>
        <p:spPr>
          <a:xfrm>
            <a:off x="5511567" y="1016098"/>
            <a:ext cx="3650379" cy="14619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연결선: 꺾임 9"/>
          <p:cNvCxnSpPr>
            <a:stCxn id="12" idx="0"/>
            <a:endCxn id="11" idx="1"/>
          </p:cNvCxnSpPr>
          <p:nvPr/>
        </p:nvCxnSpPr>
        <p:spPr>
          <a:xfrm rot="5400000" flipH="1" flipV="1">
            <a:off x="7025357" y="3383367"/>
            <a:ext cx="872285" cy="3400894"/>
          </a:xfrm>
          <a:prstGeom prst="bentConnector2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61946" y="4501477"/>
            <a:ext cx="2880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/>
              <a:t>가입정보로 로그인 하기</a:t>
            </a:r>
            <a:endParaRPr lang="en-US" altLang="ko-KR" sz="1300" dirty="0"/>
          </a:p>
        </p:txBody>
      </p:sp>
      <p:sp>
        <p:nvSpPr>
          <p:cNvPr id="12" name="직사각형 11"/>
          <p:cNvSpPr/>
          <p:nvPr/>
        </p:nvSpPr>
        <p:spPr>
          <a:xfrm>
            <a:off x="3959604" y="5519956"/>
            <a:ext cx="3602896" cy="6543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08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8104" y="1000103"/>
            <a:ext cx="6350204" cy="2616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04" y="275017"/>
            <a:ext cx="263245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 b="1">
                <a:latin typeface="+mj-lt"/>
              </a:rPr>
              <a:t>3. </a:t>
            </a:r>
            <a:r>
              <a:rPr lang="ko-KR" altLang="en-US" sz="2000" b="1">
                <a:latin typeface="+mj-lt"/>
              </a:rPr>
              <a:t>수강코드 등록하기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708351" y="976313"/>
            <a:ext cx="385894" cy="181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0861" y="3732631"/>
            <a:ext cx="6081573" cy="284800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339085" y="5767825"/>
            <a:ext cx="4369266" cy="255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951169" y="6255784"/>
            <a:ext cx="681264" cy="255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161946" y="1016098"/>
            <a:ext cx="28809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300"/>
              <a:t>기초학습 이러닝콘텐츠</a:t>
            </a:r>
          </a:p>
          <a:p>
            <a:pPr lvl="0">
              <a:defRPr/>
            </a:pPr>
            <a:r>
              <a:rPr lang="ko-KR" altLang="en-US" sz="1300"/>
              <a:t>학습을 위해 </a:t>
            </a:r>
            <a:r>
              <a:rPr lang="en-US" altLang="ko-KR" sz="1300"/>
              <a:t>[</a:t>
            </a:r>
            <a:r>
              <a:rPr lang="ko-KR" altLang="en-US" sz="1300"/>
              <a:t>인증코드등록</a:t>
            </a:r>
            <a:r>
              <a:rPr lang="en-US" altLang="ko-KR" sz="1300"/>
              <a:t>]</a:t>
            </a:r>
            <a:r>
              <a:rPr lang="ko-KR" altLang="en-US" sz="1300"/>
              <a:t> 진행</a:t>
            </a:r>
            <a:endParaRPr lang="en-US" altLang="ko-KR" sz="1300"/>
          </a:p>
        </p:txBody>
      </p:sp>
      <p:sp>
        <p:nvSpPr>
          <p:cNvPr id="11" name="직사각형 10"/>
          <p:cNvSpPr/>
          <p:nvPr/>
        </p:nvSpPr>
        <p:spPr>
          <a:xfrm>
            <a:off x="9161946" y="1680398"/>
            <a:ext cx="3030054" cy="4889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300"/>
              <a:t>① 상단 메뉴에서 </a:t>
            </a:r>
            <a:r>
              <a:rPr lang="en-US" altLang="ko-KR" sz="1200" b="1"/>
              <a:t>[</a:t>
            </a:r>
            <a:r>
              <a:rPr lang="ko-KR" altLang="en-US" sz="1600" b="1"/>
              <a:t>인증코드등록</a:t>
            </a:r>
            <a:r>
              <a:rPr lang="en-US" altLang="ko-KR" sz="1200" b="1"/>
              <a:t>] </a:t>
            </a:r>
            <a:r>
              <a:rPr lang="ko-KR" altLang="en-US" sz="1200" b="1"/>
              <a:t>     </a:t>
            </a:r>
          </a:p>
          <a:p>
            <a:pPr lvl="0">
              <a:defRPr/>
            </a:pPr>
            <a:r>
              <a:rPr lang="ko-KR" altLang="en-US" sz="1300"/>
              <a:t>    클릭</a:t>
            </a:r>
          </a:p>
          <a:p>
            <a:pPr lvl="0">
              <a:defRPr/>
            </a:pPr>
            <a:endParaRPr lang="en-US" altLang="ko-KR" sz="1300"/>
          </a:p>
          <a:p>
            <a:pPr lvl="0">
              <a:defRPr/>
            </a:pPr>
            <a:r>
              <a:rPr lang="ko-KR" altLang="en-US" sz="1300"/>
              <a:t>② 진단코드 또는 수강코드 </a:t>
            </a:r>
            <a:r>
              <a:rPr lang="en-US" altLang="ko-KR" sz="1300"/>
              <a:t>15</a:t>
            </a:r>
            <a:r>
              <a:rPr lang="ko-KR" altLang="en-US" sz="1300"/>
              <a:t>자리 </a:t>
            </a:r>
          </a:p>
          <a:p>
            <a:pPr lvl="0">
              <a:defRPr/>
            </a:pPr>
            <a:r>
              <a:rPr lang="en-US" altLang="ko-KR" sz="1300"/>
              <a:t>    </a:t>
            </a:r>
            <a:r>
              <a:rPr lang="ko-KR" altLang="en-US" sz="1300"/>
              <a:t>입력</a:t>
            </a:r>
          </a:p>
          <a:p>
            <a:pPr lvl="0">
              <a:defRPr/>
            </a:pPr>
            <a:r>
              <a:rPr lang="ko-KR" altLang="en-US" sz="1300">
                <a:solidFill>
                  <a:schemeClr val="tx1"/>
                </a:solidFill>
              </a:rPr>
              <a:t>    </a:t>
            </a:r>
            <a:r>
              <a:rPr lang="en-US" altLang="ko-KR" sz="1300">
                <a:solidFill>
                  <a:schemeClr val="tx1"/>
                </a:solidFill>
              </a:rPr>
              <a:t>※</a:t>
            </a:r>
            <a:r>
              <a:rPr lang="ko-KR" altLang="en-US" sz="1300">
                <a:solidFill>
                  <a:schemeClr val="tx1"/>
                </a:solidFill>
              </a:rPr>
              <a:t> 인증코드는 진단 담당자에게 </a:t>
            </a:r>
          </a:p>
          <a:p>
            <a:pPr lvl="0">
              <a:defRPr/>
            </a:pPr>
            <a:r>
              <a:rPr lang="ko-KR" altLang="en-US" sz="1300">
                <a:solidFill>
                  <a:schemeClr val="tx1"/>
                </a:solidFill>
              </a:rPr>
              <a:t>       문의</a:t>
            </a:r>
          </a:p>
          <a:p>
            <a:pPr lvl="0">
              <a:defRPr/>
            </a:pPr>
            <a:endParaRPr lang="ko-KR" altLang="en-US" sz="130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altLang="ko-KR" sz="1300"/>
              <a:t>③ [</a:t>
            </a:r>
            <a:r>
              <a:rPr lang="ko-KR" altLang="en-US" sz="1300"/>
              <a:t>인증코드 등록</a:t>
            </a:r>
            <a:r>
              <a:rPr lang="en-US" altLang="ko-KR" sz="1300"/>
              <a:t>] </a:t>
            </a:r>
            <a:r>
              <a:rPr lang="ko-KR" altLang="en-US" sz="1300"/>
              <a:t>클릭</a:t>
            </a:r>
          </a:p>
          <a:p>
            <a:pPr lvl="0">
              <a:defRPr/>
            </a:pPr>
            <a:endParaRPr lang="en-US" altLang="ko-KR" sz="1300"/>
          </a:p>
          <a:p>
            <a:pPr lvl="0">
              <a:defRPr/>
            </a:pPr>
            <a:r>
              <a:rPr lang="en-US" altLang="ko-KR" sz="1300"/>
              <a:t>④ </a:t>
            </a:r>
            <a:r>
              <a:rPr lang="ko-KR" altLang="en-US" sz="1300"/>
              <a:t>인증코드 확인 메시지 창에서 </a:t>
            </a:r>
          </a:p>
          <a:p>
            <a:pPr lvl="0">
              <a:defRPr/>
            </a:pPr>
            <a:r>
              <a:rPr lang="en-US" altLang="ko-KR" sz="1300"/>
              <a:t>    </a:t>
            </a:r>
            <a:r>
              <a:rPr lang="ko-KR" altLang="en-US" sz="1300"/>
              <a:t>등록한 진단이 맞는지 보고 </a:t>
            </a:r>
          </a:p>
          <a:p>
            <a:pPr lvl="0">
              <a:defRPr/>
            </a:pPr>
            <a:r>
              <a:rPr lang="en-US" altLang="ko-KR" sz="1300"/>
              <a:t>    [</a:t>
            </a:r>
            <a:r>
              <a:rPr lang="ko-KR" altLang="en-US" sz="1300"/>
              <a:t>확인</a:t>
            </a:r>
            <a:r>
              <a:rPr lang="en-US" altLang="ko-KR" sz="1300"/>
              <a:t>] </a:t>
            </a:r>
            <a:r>
              <a:rPr lang="ko-KR" altLang="en-US" sz="1300"/>
              <a:t>클릭</a:t>
            </a:r>
          </a:p>
          <a:p>
            <a:pPr lvl="0">
              <a:defRPr/>
            </a:pPr>
            <a:endParaRPr lang="ko-KR" altLang="en-US" sz="1300"/>
          </a:p>
          <a:p>
            <a:pPr lvl="0">
              <a:defRPr/>
            </a:pPr>
            <a:r>
              <a:rPr lang="en-US" altLang="ko-KR" sz="1300"/>
              <a:t>⑤ </a:t>
            </a:r>
            <a:r>
              <a:rPr lang="ko-KR" altLang="en-US" sz="1300"/>
              <a:t>추가로 등록할 인증코드가 없는</a:t>
            </a:r>
          </a:p>
          <a:p>
            <a:pPr lvl="0">
              <a:defRPr/>
            </a:pPr>
            <a:r>
              <a:rPr lang="en-US" altLang="ko-KR" sz="1300"/>
              <a:t>   </a:t>
            </a:r>
            <a:r>
              <a:rPr lang="ko-KR" altLang="en-US" sz="1300"/>
              <a:t> 경우 </a:t>
            </a:r>
            <a:r>
              <a:rPr lang="en-US" altLang="ko-KR" sz="1300"/>
              <a:t>[</a:t>
            </a:r>
            <a:r>
              <a:rPr lang="ko-KR" altLang="en-US" sz="1300"/>
              <a:t>취소</a:t>
            </a:r>
            <a:r>
              <a:rPr lang="en-US" altLang="ko-KR" sz="1300"/>
              <a:t>] </a:t>
            </a:r>
            <a:r>
              <a:rPr lang="ko-KR" altLang="en-US" sz="1300"/>
              <a:t>클릭</a:t>
            </a:r>
          </a:p>
          <a:p>
            <a:pPr lvl="0">
              <a:defRPr/>
            </a:pPr>
            <a:r>
              <a:rPr lang="ko-KR" altLang="en-US" sz="1300"/>
              <a:t>    추가로 등록할 인증코드가 있는</a:t>
            </a:r>
          </a:p>
          <a:p>
            <a:pPr lvl="0">
              <a:defRPr/>
            </a:pPr>
            <a:r>
              <a:rPr lang="en-US" altLang="ko-KR" sz="1300"/>
              <a:t>    </a:t>
            </a:r>
            <a:r>
              <a:rPr lang="ko-KR" altLang="en-US" sz="1300"/>
              <a:t>경우 </a:t>
            </a:r>
            <a:r>
              <a:rPr lang="en-US" altLang="ko-KR" sz="1300"/>
              <a:t>[</a:t>
            </a:r>
            <a:r>
              <a:rPr lang="ko-KR" altLang="en-US" sz="1300"/>
              <a:t>확인</a:t>
            </a:r>
            <a:r>
              <a:rPr lang="en-US" altLang="ko-KR" sz="1300"/>
              <a:t>] </a:t>
            </a:r>
            <a:r>
              <a:rPr lang="ko-KR" altLang="en-US" sz="1300"/>
              <a:t>클릭</a:t>
            </a:r>
          </a:p>
          <a:p>
            <a:pPr lvl="0">
              <a:defRPr/>
            </a:pPr>
            <a:r>
              <a:rPr lang="en-US" altLang="ko-KR" sz="1300"/>
              <a:t>    </a:t>
            </a:r>
            <a:r>
              <a:rPr lang="en-US" altLang="ko-KR" sz="1300">
                <a:sym typeface="Wingdings"/>
              </a:rPr>
              <a:t> </a:t>
            </a:r>
            <a:r>
              <a:rPr lang="ko-KR" altLang="en-US" sz="1300">
                <a:sym typeface="Wingdings"/>
              </a:rPr>
              <a:t>인증코드등록 화면 그대로 있음</a:t>
            </a:r>
          </a:p>
          <a:p>
            <a:pPr lvl="0">
              <a:defRPr/>
            </a:pPr>
            <a:endParaRPr lang="ko-KR" altLang="en-US" sz="1300">
              <a:sym typeface="Wingdings"/>
            </a:endParaRPr>
          </a:p>
          <a:p>
            <a:pPr lvl="0">
              <a:defRPr/>
            </a:pPr>
            <a:r>
              <a:rPr lang="en-US" altLang="ko-KR" sz="1300" b="1">
                <a:solidFill>
                  <a:srgbClr val="FF0000"/>
                </a:solidFill>
              </a:rPr>
              <a:t>※</a:t>
            </a:r>
            <a:r>
              <a:rPr lang="ko-KR" altLang="en-US" sz="1300" b="1">
                <a:solidFill>
                  <a:srgbClr val="FF0000"/>
                </a:solidFill>
              </a:rPr>
              <a:t> 수리</a:t>
            </a:r>
            <a:r>
              <a:rPr lang="en-US" altLang="ko-KR" sz="1300" b="1">
                <a:solidFill>
                  <a:srgbClr val="FF0000"/>
                </a:solidFill>
              </a:rPr>
              <a:t>,</a:t>
            </a:r>
            <a:r>
              <a:rPr lang="ko-KR" altLang="en-US" sz="1300" b="1">
                <a:solidFill>
                  <a:srgbClr val="FF0000"/>
                </a:solidFill>
              </a:rPr>
              <a:t> 영어</a:t>
            </a:r>
            <a:r>
              <a:rPr lang="en-US" altLang="ko-KR" sz="1300" b="1">
                <a:solidFill>
                  <a:srgbClr val="FF0000"/>
                </a:solidFill>
              </a:rPr>
              <a:t>,</a:t>
            </a:r>
            <a:r>
              <a:rPr lang="ko-KR" altLang="en-US" sz="1300" b="1">
                <a:solidFill>
                  <a:srgbClr val="FF0000"/>
                </a:solidFill>
              </a:rPr>
              <a:t> 사고는 학과별</a:t>
            </a:r>
            <a:r>
              <a:rPr lang="en-US" altLang="ko-KR" sz="1300" b="1">
                <a:solidFill>
                  <a:srgbClr val="FF0000"/>
                </a:solidFill>
              </a:rPr>
              <a:t>(</a:t>
            </a:r>
            <a:r>
              <a:rPr lang="ko-KR" altLang="en-US" sz="1300" b="1">
                <a:solidFill>
                  <a:srgbClr val="FF0000"/>
                </a:solidFill>
              </a:rPr>
              <a:t>계열별</a:t>
            </a:r>
            <a:r>
              <a:rPr lang="en-US" altLang="ko-KR" sz="1300" b="1">
                <a:solidFill>
                  <a:srgbClr val="FF0000"/>
                </a:solidFill>
              </a:rPr>
              <a:t>)</a:t>
            </a:r>
          </a:p>
          <a:p>
            <a:pPr lvl="0">
              <a:defRPr/>
            </a:pPr>
            <a:r>
              <a:rPr lang="en-US" altLang="ko-KR" sz="1300" b="1">
                <a:solidFill>
                  <a:srgbClr val="FF0000"/>
                </a:solidFill>
              </a:rPr>
              <a:t> </a:t>
            </a:r>
            <a:r>
              <a:rPr lang="ko-KR" altLang="en-US" sz="1300" b="1">
                <a:solidFill>
                  <a:srgbClr val="FF0000"/>
                </a:solidFill>
              </a:rPr>
              <a:t>   사전수요조사한 결과를 바탕으로</a:t>
            </a:r>
          </a:p>
          <a:p>
            <a:pPr lvl="0">
              <a:defRPr/>
            </a:pPr>
            <a:r>
              <a:rPr lang="ko-KR" altLang="en-US" sz="1300" b="1">
                <a:solidFill>
                  <a:srgbClr val="FF0000"/>
                </a:solidFill>
              </a:rPr>
              <a:t>    참여바람 </a:t>
            </a:r>
            <a:r>
              <a:rPr lang="en-US" altLang="ko-KR" sz="1300" b="1">
                <a:solidFill>
                  <a:srgbClr val="FF0000"/>
                </a:solidFill>
              </a:rPr>
              <a:t>※(</a:t>
            </a:r>
            <a:r>
              <a:rPr lang="ko-KR" altLang="en-US" sz="1300" b="1">
                <a:solidFill>
                  <a:srgbClr val="FF0000"/>
                </a:solidFill>
              </a:rPr>
              <a:t>붙임</a:t>
            </a:r>
            <a:r>
              <a:rPr lang="en-US" altLang="ko-KR" sz="1300" b="1">
                <a:solidFill>
                  <a:srgbClr val="FF0000"/>
                </a:solidFill>
              </a:rPr>
              <a:t>2)</a:t>
            </a:r>
            <a:r>
              <a:rPr lang="ko-KR" altLang="en-US" sz="1300" b="1">
                <a:solidFill>
                  <a:srgbClr val="FF0000"/>
                </a:solidFill>
              </a:rPr>
              <a:t> 참조</a:t>
            </a:r>
          </a:p>
          <a:p>
            <a:pPr lvl="0">
              <a:defRPr/>
            </a:pPr>
            <a:endParaRPr lang="ko-KR" altLang="en-US" sz="1300" b="1">
              <a:solidFill>
                <a:srgbClr val="FF0000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196519" y="3845947"/>
            <a:ext cx="2720454" cy="104421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196519" y="5003478"/>
            <a:ext cx="2720454" cy="1391860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5445305" y="976313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b="1">
                <a:solidFill>
                  <a:schemeClr val="bg1"/>
                </a:solidFill>
              </a:rPr>
              <a:t>1</a:t>
            </a: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076039" y="5772219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b="1">
                <a:solidFill>
                  <a:schemeClr val="bg1"/>
                </a:solidFill>
              </a:rPr>
              <a:t>2</a:t>
            </a: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8048689" y="4567102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b="1">
                <a:solidFill>
                  <a:schemeClr val="bg1"/>
                </a:solidFill>
              </a:rPr>
              <a:t>4</a:t>
            </a: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7917166" y="5772219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b="1">
                <a:solidFill>
                  <a:schemeClr val="bg1"/>
                </a:solidFill>
              </a:rPr>
              <a:t>5</a:t>
            </a:r>
            <a:endParaRPr lang="ko-KR" altLang="en-US" sz="1400" b="1">
              <a:solidFill>
                <a:schemeClr val="bg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328513" y="4602534"/>
            <a:ext cx="505094" cy="145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7304198" y="6021671"/>
            <a:ext cx="1453907" cy="234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688123" y="6294870"/>
            <a:ext cx="263046" cy="2510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400" b="1">
                <a:solidFill>
                  <a:schemeClr val="bg1"/>
                </a:solidFill>
              </a:rPr>
              <a:t>3</a:t>
            </a:r>
            <a:endParaRPr lang="ko-KR" altLang="en-US" sz="1400" b="1">
              <a:solidFill>
                <a:schemeClr val="bg1"/>
              </a:solidFill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6610525" y="4236440"/>
            <a:ext cx="8245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2046" y="1006215"/>
            <a:ext cx="8615534" cy="29874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48104" y="275017"/>
            <a:ext cx="18630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 b="1">
                <a:latin typeface="+mj-lt"/>
              </a:rPr>
              <a:t>4. </a:t>
            </a:r>
            <a:r>
              <a:rPr lang="ko-KR" altLang="en-US" sz="2000" b="1">
                <a:latin typeface="+mj-lt"/>
              </a:rPr>
              <a:t>진단하기 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70384" y="873212"/>
            <a:ext cx="2880986" cy="725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ko-KR" altLang="en-US" sz="1400" b="1"/>
              <a:t>국어</a:t>
            </a:r>
            <a:r>
              <a:rPr lang="en-US" altLang="ko-KR" sz="1400" b="1"/>
              <a:t>, </a:t>
            </a:r>
            <a:r>
              <a:rPr lang="ko-KR" altLang="en-US" sz="1400" b="1"/>
              <a:t>수리</a:t>
            </a:r>
            <a:r>
              <a:rPr lang="en-US" altLang="ko-KR" sz="1400" b="1"/>
              <a:t>, </a:t>
            </a:r>
            <a:r>
              <a:rPr lang="ko-KR" altLang="en-US" sz="1400" b="1"/>
              <a:t>영어</a:t>
            </a:r>
            <a:r>
              <a:rPr lang="en-US" altLang="ko-KR" sz="1400" b="1"/>
              <a:t>,</a:t>
            </a:r>
            <a:r>
              <a:rPr lang="ko-KR" altLang="en-US" sz="1400" b="1"/>
              <a:t> 사고영역 </a:t>
            </a:r>
            <a:br>
              <a:rPr lang="en-US" altLang="ko-KR" sz="1400"/>
            </a:br>
            <a:r>
              <a:rPr lang="en-US" altLang="ko-KR" sz="1400"/>
              <a:t>: MYPAGE &gt; </a:t>
            </a:r>
            <a:r>
              <a:rPr lang="ko-KR" altLang="en-US" sz="1400"/>
              <a:t>나의 진단 이동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60891" y="2452437"/>
            <a:ext cx="262606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300"/>
              <a:t>[</a:t>
            </a:r>
            <a:r>
              <a:rPr lang="ko-KR" altLang="en-US" sz="1300"/>
              <a:t>진단하기</a:t>
            </a:r>
            <a:r>
              <a:rPr lang="en-US" altLang="ko-KR" sz="1300"/>
              <a:t>] </a:t>
            </a:r>
            <a:r>
              <a:rPr lang="ko-KR" altLang="en-US" sz="1300"/>
              <a:t>클릭</a:t>
            </a:r>
            <a:endParaRPr lang="en-US" altLang="ko-KR" sz="1300"/>
          </a:p>
        </p:txBody>
      </p:sp>
      <p:grpSp>
        <p:nvGrpSpPr>
          <p:cNvPr id="20" name="그룹 19"/>
          <p:cNvGrpSpPr/>
          <p:nvPr/>
        </p:nvGrpSpPr>
        <p:grpSpPr>
          <a:xfrm>
            <a:off x="7453340" y="2606944"/>
            <a:ext cx="1874300" cy="431678"/>
            <a:chOff x="7453340" y="2606944"/>
            <a:chExt cx="1874300" cy="431678"/>
          </a:xfrm>
        </p:grpSpPr>
        <p:sp>
          <p:nvSpPr>
            <p:cNvPr id="4" name="직사각형 3"/>
            <p:cNvSpPr/>
            <p:nvPr/>
          </p:nvSpPr>
          <p:spPr>
            <a:xfrm>
              <a:off x="7453340" y="2753138"/>
              <a:ext cx="863224" cy="2854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cxnSp>
          <p:nvCxnSpPr>
            <p:cNvPr id="11" name="연결선: 꺾임 10"/>
            <p:cNvCxnSpPr>
              <a:stCxn id="4" idx="3"/>
            </p:cNvCxnSpPr>
            <p:nvPr/>
          </p:nvCxnSpPr>
          <p:spPr>
            <a:xfrm flipV="1">
              <a:off x="8316564" y="2606944"/>
              <a:ext cx="1011076" cy="2889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3609" y="1017351"/>
            <a:ext cx="8526195" cy="61552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898667" y="1046766"/>
            <a:ext cx="1280160" cy="5386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8" name="연결선: 꺾임 7"/>
          <p:cNvCxnSpPr>
            <a:stCxn id="10" idx="2"/>
            <a:endCxn id="5" idx="1"/>
          </p:cNvCxnSpPr>
          <p:nvPr/>
        </p:nvCxnSpPr>
        <p:spPr>
          <a:xfrm rot="5400000" flipH="1" flipV="1">
            <a:off x="6668380" y="-869130"/>
            <a:ext cx="390329" cy="4613677"/>
          </a:xfrm>
          <a:prstGeom prst="bentConnector4">
            <a:avLst>
              <a:gd name="adj1" fmla="val -58566"/>
              <a:gd name="adj2" fmla="val 96201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1989" y="939171"/>
            <a:ext cx="3540867" cy="5733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04" y="275017"/>
            <a:ext cx="18630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 b="1">
                <a:latin typeface="+mj-lt"/>
              </a:rPr>
              <a:t>4. </a:t>
            </a:r>
            <a:r>
              <a:rPr lang="ko-KR" altLang="en-US" sz="2000" b="1">
                <a:latin typeface="+mj-lt"/>
              </a:rPr>
              <a:t>진단하기 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61946" y="1016098"/>
            <a:ext cx="2880986" cy="215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300"/>
              <a:t>[</a:t>
            </a:r>
            <a:r>
              <a:rPr lang="ko-KR" altLang="en-US" sz="1300"/>
              <a:t>보안서약서</a:t>
            </a:r>
            <a:r>
              <a:rPr lang="en-US" altLang="ko-KR" sz="1300"/>
              <a:t>]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/>
              <a:t>[</a:t>
            </a:r>
            <a:r>
              <a:rPr lang="ko-KR" altLang="en-US" sz="1300"/>
              <a:t>부정행위 안내</a:t>
            </a:r>
            <a:r>
              <a:rPr lang="en-US" altLang="ko-KR" sz="1300"/>
              <a:t>]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/>
              <a:t>[</a:t>
            </a:r>
            <a:r>
              <a:rPr lang="ko-KR" altLang="en-US" sz="1300"/>
              <a:t>유의사항</a:t>
            </a:r>
            <a:r>
              <a:rPr lang="en-US" altLang="ko-KR" sz="1300"/>
              <a:t>]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/>
              <a:t>[</a:t>
            </a:r>
            <a:r>
              <a:rPr lang="ko-KR" altLang="en-US" sz="1300"/>
              <a:t>진단방법 안내</a:t>
            </a:r>
            <a:r>
              <a:rPr lang="en-US" altLang="ko-KR" sz="1300"/>
              <a:t>]</a:t>
            </a:r>
          </a:p>
          <a:p>
            <a:pPr>
              <a:lnSpc>
                <a:spcPct val="150000"/>
              </a:lnSpc>
              <a:defRPr/>
            </a:pPr>
            <a:endParaRPr lang="en-US" altLang="ko-KR" sz="1300"/>
          </a:p>
          <a:p>
            <a:pPr>
              <a:lnSpc>
                <a:spcPct val="150000"/>
              </a:lnSpc>
              <a:defRPr/>
            </a:pPr>
            <a:r>
              <a:rPr lang="en-US" altLang="ko-KR" sz="1300"/>
              <a:t>4</a:t>
            </a:r>
            <a:r>
              <a:rPr lang="ko-KR" altLang="en-US" sz="1300"/>
              <a:t>가지 내용 확인 후 체크박스 체크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/>
              <a:t>[</a:t>
            </a:r>
            <a:r>
              <a:rPr lang="ko-KR" altLang="en-US" sz="1300"/>
              <a:t>진단하기</a:t>
            </a:r>
            <a:r>
              <a:rPr lang="en-US" altLang="ko-KR" sz="1300"/>
              <a:t>] </a:t>
            </a:r>
            <a:r>
              <a:rPr lang="ko-KR" altLang="en-US" sz="1300"/>
              <a:t>클릭</a:t>
            </a:r>
            <a:endParaRPr lang="en-US" altLang="ko-KR" sz="1300"/>
          </a:p>
        </p:txBody>
      </p:sp>
      <p:sp>
        <p:nvSpPr>
          <p:cNvPr id="5" name="직사각형 4"/>
          <p:cNvSpPr/>
          <p:nvPr/>
        </p:nvSpPr>
        <p:spPr>
          <a:xfrm>
            <a:off x="3003259" y="2164360"/>
            <a:ext cx="813732" cy="1342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40741" y="2862045"/>
            <a:ext cx="813732" cy="1342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040741" y="3331806"/>
            <a:ext cx="813732" cy="1342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003259" y="6284753"/>
            <a:ext cx="813732" cy="1342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854947" y="6428501"/>
            <a:ext cx="494950" cy="181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0" name="연결선: 꺾임 9"/>
          <p:cNvCxnSpPr>
            <a:stCxn id="9" idx="3"/>
            <a:endCxn id="4" idx="2"/>
          </p:cNvCxnSpPr>
          <p:nvPr/>
        </p:nvCxnSpPr>
        <p:spPr>
          <a:xfrm flipV="1">
            <a:off x="2349897" y="3170342"/>
            <a:ext cx="8252542" cy="3349040"/>
          </a:xfrm>
          <a:prstGeom prst="bentConnector2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연결선: 꺾임 12"/>
          <p:cNvCxnSpPr>
            <a:stCxn id="5" idx="3"/>
            <a:endCxn id="4" idx="1"/>
          </p:cNvCxnSpPr>
          <p:nvPr/>
        </p:nvCxnSpPr>
        <p:spPr>
          <a:xfrm flipV="1">
            <a:off x="3816991" y="2093220"/>
            <a:ext cx="5344955" cy="13825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연결선: 꺾임 16"/>
          <p:cNvCxnSpPr>
            <a:stCxn id="6" idx="3"/>
            <a:endCxn id="4" idx="1"/>
          </p:cNvCxnSpPr>
          <p:nvPr/>
        </p:nvCxnSpPr>
        <p:spPr>
          <a:xfrm flipV="1">
            <a:off x="3854473" y="2093220"/>
            <a:ext cx="5307473" cy="83593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연결선: 꺾임 19"/>
          <p:cNvCxnSpPr>
            <a:stCxn id="7" idx="3"/>
            <a:endCxn id="4" idx="1"/>
          </p:cNvCxnSpPr>
          <p:nvPr/>
        </p:nvCxnSpPr>
        <p:spPr>
          <a:xfrm flipV="1">
            <a:off x="3854473" y="2093220"/>
            <a:ext cx="5307473" cy="130569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연결선: 꺾임 24"/>
          <p:cNvCxnSpPr>
            <a:stCxn id="8" idx="3"/>
            <a:endCxn id="4" idx="1"/>
          </p:cNvCxnSpPr>
          <p:nvPr/>
        </p:nvCxnSpPr>
        <p:spPr>
          <a:xfrm flipV="1">
            <a:off x="3816991" y="2093220"/>
            <a:ext cx="5344955" cy="425864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570" t="44460" r="2110" b="20970"/>
          <a:stretch>
            <a:fillRect/>
          </a:stretch>
        </p:blipFill>
        <p:spPr>
          <a:xfrm>
            <a:off x="148104" y="866775"/>
            <a:ext cx="8805396" cy="5848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04" y="275017"/>
            <a:ext cx="18630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 b="1">
                <a:latin typeface="+mj-lt"/>
              </a:rPr>
              <a:t>4. </a:t>
            </a:r>
            <a:r>
              <a:rPr lang="ko-KR" altLang="en-US" sz="2000" b="1">
                <a:latin typeface="+mj-lt"/>
              </a:rPr>
              <a:t>진단하기 ③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161946" y="942167"/>
            <a:ext cx="3030054" cy="3951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300"/>
              <a:t>① 진단시험명과 진단영역 정보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300"/>
              <a:t>② 현재 페이지</a:t>
            </a:r>
            <a:r>
              <a:rPr lang="en-US" altLang="ko-KR" sz="1300"/>
              <a:t>/</a:t>
            </a:r>
            <a:r>
              <a:rPr lang="ko-KR" altLang="en-US" sz="1300"/>
              <a:t>총 페이지 정보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300"/>
              <a:t>③ 문제에 대한 답안 선택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/>
              <a:t>    </a:t>
            </a:r>
            <a:r>
              <a:rPr lang="en-US" altLang="ko-KR" sz="1300">
                <a:sym typeface="Wingdings"/>
              </a:rPr>
              <a:t> </a:t>
            </a:r>
            <a:r>
              <a:rPr lang="ko-KR" altLang="en-US" sz="1300">
                <a:sym typeface="Wingdings"/>
              </a:rPr>
              <a:t>답안 선택하면 </a:t>
            </a:r>
            <a:r>
              <a:rPr lang="ko-KR" altLang="en-US" sz="1300"/>
              <a:t>⑧번 영역 해당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/>
              <a:t>        </a:t>
            </a:r>
            <a:r>
              <a:rPr lang="ko-KR" altLang="en-US" sz="1300"/>
              <a:t>번호 체크됨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300"/>
              <a:t>④ 남은 시간 </a:t>
            </a:r>
            <a:r>
              <a:rPr lang="en-US" altLang="ko-KR" sz="1300"/>
              <a:t>5</a:t>
            </a:r>
            <a:r>
              <a:rPr lang="ko-KR" altLang="en-US" sz="1300"/>
              <a:t>분전에 표시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300"/>
              <a:t>⑤ 이전</a:t>
            </a:r>
            <a:r>
              <a:rPr lang="en-US" altLang="ko-KR" sz="1300"/>
              <a:t>, </a:t>
            </a:r>
            <a:r>
              <a:rPr lang="ko-KR" altLang="en-US" sz="1300"/>
              <a:t>다음 페이지 이동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300"/>
              <a:t>⑥ 마지막 페이지에 표시되며</a:t>
            </a:r>
            <a:r>
              <a:rPr lang="en-US" altLang="ko-KR" sz="1300"/>
              <a:t>,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/>
              <a:t>    [</a:t>
            </a:r>
            <a:r>
              <a:rPr lang="ko-KR" altLang="en-US" sz="1300"/>
              <a:t>제출</a:t>
            </a:r>
            <a:r>
              <a:rPr lang="en-US" altLang="ko-KR" sz="1300"/>
              <a:t>] </a:t>
            </a:r>
            <a:r>
              <a:rPr lang="ko-KR" altLang="en-US" sz="1300"/>
              <a:t>클릭 시 응시 종료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 b="1">
                <a:solidFill>
                  <a:srgbClr val="FF0000"/>
                </a:solidFill>
              </a:rPr>
              <a:t> </a:t>
            </a:r>
            <a:r>
              <a:rPr lang="ko-KR" altLang="en-US" sz="1300" b="1">
                <a:solidFill>
                  <a:srgbClr val="FF0000"/>
                </a:solidFill>
              </a:rPr>
              <a:t> </a:t>
            </a:r>
            <a:r>
              <a:rPr lang="en-US" altLang="ko-KR" sz="1300" b="1">
                <a:solidFill>
                  <a:srgbClr val="FF0000"/>
                </a:solidFill>
              </a:rPr>
              <a:t>※ </a:t>
            </a:r>
            <a:r>
              <a:rPr lang="ko-KR" altLang="en-US" sz="1300" b="1">
                <a:solidFill>
                  <a:srgbClr val="FF0000"/>
                </a:solidFill>
              </a:rPr>
              <a:t>제출 주의 사항 다음페이지 참고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300"/>
              <a:t>⑦ 남은 시간 표시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300"/>
              <a:t>⑧ 총 문제 수 확인 및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300"/>
              <a:t>    </a:t>
            </a:r>
            <a:r>
              <a:rPr lang="ko-KR" altLang="en-US" sz="1300"/>
              <a:t>답안 선택</a:t>
            </a:r>
            <a:r>
              <a:rPr lang="en-US" altLang="ko-KR" sz="1300"/>
              <a:t>/</a:t>
            </a:r>
            <a:r>
              <a:rPr lang="ko-KR" altLang="en-US" sz="1300"/>
              <a:t>미선택 확인 가능</a:t>
            </a:r>
            <a:endParaRPr lang="en-US" altLang="ko-KR" sz="1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와이드스크린</PresentationFormat>
  <Paragraphs>126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이명진</dc:creator>
  <cp:lastModifiedBy>허귀영(young@sc.ac.kr)</cp:lastModifiedBy>
  <cp:revision>64</cp:revision>
  <dcterms:created xsi:type="dcterms:W3CDTF">2016-09-26T05:34:47Z</dcterms:created>
  <dcterms:modified xsi:type="dcterms:W3CDTF">2023-03-30T06:12:46Z</dcterms:modified>
  <cp:version/>
</cp:coreProperties>
</file>